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8" r:id="rId4"/>
    <p:sldId id="257" r:id="rId5"/>
    <p:sldId id="261" r:id="rId6"/>
    <p:sldId id="262" r:id="rId7"/>
    <p:sldId id="263" r:id="rId8"/>
    <p:sldId id="260" r:id="rId9"/>
    <p:sldId id="259" r:id="rId10"/>
    <p:sldId id="266" r:id="rId11"/>
    <p:sldId id="264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6246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bgerundetes Rechtec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19D-5F7E-43F5-8498-FE74B7C11175}" type="datetimeFigureOut">
              <a:rPr lang="de-AT" smtClean="0"/>
              <a:pPr/>
              <a:t>24.02.2013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C0ED02C-AE7B-4481-B520-916AC14A61E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7" name="Rechtec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19D-5F7E-43F5-8498-FE74B7C11175}" type="datetimeFigureOut">
              <a:rPr lang="de-AT" smtClean="0"/>
              <a:pPr/>
              <a:t>24.02.2013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D02C-AE7B-4481-B520-916AC14A61E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19D-5F7E-43F5-8498-FE74B7C11175}" type="datetimeFigureOut">
              <a:rPr lang="de-AT" smtClean="0"/>
              <a:pPr/>
              <a:t>24.02.2013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D02C-AE7B-4481-B520-916AC14A61E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19D-5F7E-43F5-8498-FE74B7C11175}" type="datetimeFigureOut">
              <a:rPr lang="de-AT" smtClean="0"/>
              <a:pPr/>
              <a:t>24.02.2013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D02C-AE7B-4481-B520-916AC14A61E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bgerundetes Rechtec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19D-5F7E-43F5-8498-FE74B7C11175}" type="datetimeFigureOut">
              <a:rPr lang="de-AT" smtClean="0"/>
              <a:pPr/>
              <a:t>24.02.2013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7" name="Rechtec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C0ED02C-AE7B-4481-B520-916AC14A61E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19D-5F7E-43F5-8498-FE74B7C11175}" type="datetimeFigureOut">
              <a:rPr lang="de-AT" smtClean="0"/>
              <a:pPr/>
              <a:t>24.02.2013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D02C-AE7B-4481-B520-916AC14A61E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19D-5F7E-43F5-8498-FE74B7C11175}" type="datetimeFigureOut">
              <a:rPr lang="de-AT" smtClean="0"/>
              <a:pPr/>
              <a:t>24.02.2013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D02C-AE7B-4481-B520-916AC14A61E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19D-5F7E-43F5-8498-FE74B7C11175}" type="datetimeFigureOut">
              <a:rPr lang="de-AT" smtClean="0"/>
              <a:pPr/>
              <a:t>24.02.2013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D02C-AE7B-4481-B520-916AC14A61E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19D-5F7E-43F5-8498-FE74B7C11175}" type="datetimeFigureOut">
              <a:rPr lang="de-AT" smtClean="0"/>
              <a:pPr/>
              <a:t>24.02.2013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D02C-AE7B-4481-B520-916AC14A61E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bgerundetes Rechtec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19D-5F7E-43F5-8498-FE74B7C11175}" type="datetimeFigureOut">
              <a:rPr lang="de-AT" smtClean="0"/>
              <a:pPr/>
              <a:t>24.02.2013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D02C-AE7B-4481-B520-916AC14A61E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19D-5F7E-43F5-8498-FE74B7C11175}" type="datetimeFigureOut">
              <a:rPr lang="de-AT" smtClean="0"/>
              <a:pPr/>
              <a:t>24.02.2013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C0ED02C-AE7B-4481-B520-916AC14A61E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Rechtec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bgerundetes Rechtec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B0AA19D-5F7E-43F5-8498-FE74B7C11175}" type="datetimeFigureOut">
              <a:rPr lang="de-AT" smtClean="0"/>
              <a:pPr/>
              <a:t>24.02.2013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C0ED02C-AE7B-4481-B520-916AC14A61E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r>
              <a:rPr lang="de-AT" sz="6600" dirty="0" smtClean="0">
                <a:solidFill>
                  <a:srgbClr val="726246"/>
                </a:solidFill>
                <a:latin typeface="+mn-lt"/>
              </a:rPr>
              <a:t>VWA</a:t>
            </a:r>
            <a:endParaRPr lang="de-AT" sz="6600" dirty="0">
              <a:solidFill>
                <a:srgbClr val="726246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79712" y="2276872"/>
            <a:ext cx="4953744" cy="2302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Inhaltsplatzhalter 7"/>
          <p:cNvSpPr>
            <a:spLocks noGrp="1"/>
          </p:cNvSpPr>
          <p:nvPr>
            <p:ph sz="quarter" idx="2"/>
          </p:nvPr>
        </p:nvSpPr>
        <p:spPr>
          <a:xfrm>
            <a:off x="179512" y="5445224"/>
            <a:ext cx="8503478" cy="574576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de-AT" sz="6600" dirty="0" smtClean="0">
                <a:solidFill>
                  <a:srgbClr val="726246"/>
                </a:solidFill>
                <a:ea typeface="+mj-ea"/>
                <a:cs typeface="+mj-cs"/>
              </a:rPr>
              <a:t>MilRG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424936" cy="6264696"/>
          </a:xfrm>
        </p:spPr>
        <p:txBody>
          <a:bodyPr>
            <a:normAutofit lnSpcReduction="10000"/>
          </a:bodyPr>
          <a:lstStyle/>
          <a:p>
            <a:pPr marL="630238" indent="-630238" algn="just">
              <a:buFont typeface="Wingdings" pitchFamily="2" charset="2"/>
              <a:buChar char="Ø"/>
            </a:pPr>
            <a:r>
              <a:rPr lang="de-AT" dirty="0" smtClean="0"/>
              <a:t>Gemäß § 14 Abs. 5 LBVO (Leistungsbeurteilungsverordnung) sind Leistungen mit „</a:t>
            </a:r>
            <a:r>
              <a:rPr lang="de-AT" b="1" dirty="0" smtClean="0"/>
              <a:t>Genügend</a:t>
            </a:r>
            <a:r>
              <a:rPr lang="de-AT" dirty="0" smtClean="0"/>
              <a:t>“ zu beurteilen, „mit denen der Schüler die nach Maßgabe des Lehrplans gestellten </a:t>
            </a:r>
            <a:r>
              <a:rPr lang="de-AT" dirty="0" smtClean="0"/>
              <a:t>Anforderungen </a:t>
            </a:r>
            <a:r>
              <a:rPr lang="de-AT" dirty="0" smtClean="0"/>
              <a:t>in der Erfassung und in der Anwendung des Lehrstoffes sowie in der </a:t>
            </a:r>
            <a:r>
              <a:rPr lang="de-AT" dirty="0" smtClean="0"/>
              <a:t>Durchführung </a:t>
            </a:r>
            <a:r>
              <a:rPr lang="de-AT" dirty="0" smtClean="0"/>
              <a:t>der Aufgaben in den wesentlichen Bereichen </a:t>
            </a:r>
            <a:r>
              <a:rPr lang="de-AT" b="1" dirty="0" smtClean="0"/>
              <a:t>überwiegend</a:t>
            </a:r>
            <a:r>
              <a:rPr lang="de-AT" dirty="0" smtClean="0"/>
              <a:t> erfüllt.“ </a:t>
            </a:r>
            <a:endParaRPr lang="de-AT" dirty="0" smtClean="0"/>
          </a:p>
          <a:p>
            <a:pPr marL="630238" indent="-630238" algn="just">
              <a:buFont typeface="Wingdings" pitchFamily="2" charset="2"/>
              <a:buChar char="Ø"/>
            </a:pPr>
            <a:endParaRPr lang="de-AT" sz="800" dirty="0" smtClean="0"/>
          </a:p>
          <a:p>
            <a:pPr marL="630238" indent="-630238" algn="just">
              <a:buFont typeface="Wingdings" pitchFamily="2" charset="2"/>
              <a:buChar char="Ø"/>
            </a:pPr>
            <a:r>
              <a:rPr lang="de-AT" dirty="0" smtClean="0"/>
              <a:t>Es besteht demnach die Verpflichtung des Schülers bzw. der Schülerin, die wesentlichen </a:t>
            </a:r>
            <a:r>
              <a:rPr lang="de-AT" dirty="0" smtClean="0"/>
              <a:t>Bereiche </a:t>
            </a:r>
            <a:r>
              <a:rPr lang="de-AT" dirty="0" smtClean="0"/>
              <a:t>überwiegend zu erfüllen, um eine positive Beurteilung zu erhalten. </a:t>
            </a:r>
            <a:endParaRPr lang="de-AT" dirty="0" smtClean="0"/>
          </a:p>
          <a:p>
            <a:pPr marL="630238" indent="-630238" algn="just">
              <a:buFont typeface="Wingdings" pitchFamily="2" charset="2"/>
              <a:buChar char="Ø"/>
            </a:pPr>
            <a:endParaRPr lang="de-AT" sz="800" dirty="0" smtClean="0"/>
          </a:p>
          <a:p>
            <a:pPr marL="630238" indent="-630238" algn="just">
              <a:buSzPct val="70000"/>
              <a:buFont typeface="Wingdings" pitchFamily="2" charset="2"/>
              <a:buChar char="Ø"/>
            </a:pPr>
            <a:r>
              <a:rPr lang="de-AT" sz="3200" dirty="0" smtClean="0">
                <a:solidFill>
                  <a:srgbClr val="C00000"/>
                </a:solidFill>
              </a:rPr>
              <a:t>Ist </a:t>
            </a:r>
            <a:r>
              <a:rPr lang="de-AT" sz="3200" dirty="0" smtClean="0">
                <a:solidFill>
                  <a:srgbClr val="C00000"/>
                </a:solidFill>
              </a:rPr>
              <a:t>auch nur einer dieser wesentlichen Bereiche nicht überwiegend erfüllt, ist das Prüfungsgebiet insgesamt mit „Nicht genügend“ </a:t>
            </a:r>
            <a:r>
              <a:rPr lang="de-AT" dirty="0" smtClean="0"/>
              <a:t>(Abs. 6: „… mit denen der Schüler nicht einmal alle Erfordernisse für die Beurteilung mit „Genügend“ … erfüllt“) </a:t>
            </a:r>
            <a:r>
              <a:rPr lang="de-AT" sz="3200" dirty="0" smtClean="0">
                <a:solidFill>
                  <a:srgbClr val="C00000"/>
                </a:solidFill>
              </a:rPr>
              <a:t>zu beurteilen.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91264" cy="1872208"/>
          </a:xfrm>
        </p:spPr>
        <p:txBody>
          <a:bodyPr>
            <a:noAutofit/>
          </a:bodyPr>
          <a:lstStyle/>
          <a:p>
            <a:r>
              <a:rPr lang="de-AT" sz="2400" b="1" dirty="0" smtClean="0">
                <a:latin typeface="+mn-lt"/>
              </a:rPr>
              <a:t>ISBN: 978-3-209-07408-9 </a:t>
            </a:r>
            <a:r>
              <a:rPr lang="de-AT" sz="2400" dirty="0" smtClean="0">
                <a:latin typeface="+mn-lt"/>
              </a:rPr>
              <a:t/>
            </a:r>
            <a:br>
              <a:rPr lang="de-AT" sz="2400" dirty="0" smtClean="0">
                <a:latin typeface="+mn-lt"/>
              </a:rPr>
            </a:br>
            <a:r>
              <a:rPr lang="de-AT" b="1" dirty="0" smtClean="0">
                <a:latin typeface="+mn-lt"/>
              </a:rPr>
              <a:t>SBNR: 160226 </a:t>
            </a:r>
            <a:r>
              <a:rPr lang="de-AT" sz="2400" dirty="0" smtClean="0">
                <a:latin typeface="+mn-lt"/>
              </a:rPr>
              <a:t/>
            </a:r>
            <a:br>
              <a:rPr lang="de-AT" sz="2400" dirty="0" smtClean="0">
                <a:latin typeface="+mn-lt"/>
              </a:rPr>
            </a:br>
            <a:r>
              <a:rPr lang="de-AT" sz="2400" b="1" dirty="0" smtClean="0">
                <a:latin typeface="+mn-lt"/>
              </a:rPr>
              <a:t>Approbiert für:</a:t>
            </a:r>
            <a:r>
              <a:rPr lang="de-AT" sz="2400" dirty="0" smtClean="0">
                <a:latin typeface="+mn-lt"/>
              </a:rPr>
              <a:t/>
            </a:r>
            <a:br>
              <a:rPr lang="de-AT" sz="2400" dirty="0" smtClean="0">
                <a:latin typeface="+mn-lt"/>
              </a:rPr>
            </a:br>
            <a:r>
              <a:rPr lang="de-AT" sz="2400" dirty="0" smtClean="0">
                <a:latin typeface="+mn-lt"/>
              </a:rPr>
              <a:t>1100 AHS-Oberstufe</a:t>
            </a:r>
            <a:br>
              <a:rPr lang="de-AT" sz="2400" dirty="0" smtClean="0">
                <a:latin typeface="+mn-lt"/>
              </a:rPr>
            </a:br>
            <a:r>
              <a:rPr lang="de-AT" sz="500" dirty="0" smtClean="0">
                <a:latin typeface="+mn-lt"/>
              </a:rPr>
              <a:t/>
            </a:r>
            <a:br>
              <a:rPr lang="de-AT" sz="500" dirty="0" smtClean="0">
                <a:latin typeface="+mn-lt"/>
              </a:rPr>
            </a:br>
            <a:r>
              <a:rPr lang="de-AT" sz="1600" b="1" dirty="0" smtClean="0">
                <a:latin typeface="+mn-lt"/>
              </a:rPr>
              <a:t>Umfang: </a:t>
            </a:r>
            <a:r>
              <a:rPr lang="de-AT" sz="1600" dirty="0" smtClean="0">
                <a:latin typeface="+mn-lt"/>
              </a:rPr>
              <a:t>96 Seiten</a:t>
            </a:r>
            <a:r>
              <a:rPr lang="de-AT" sz="1400" dirty="0" smtClean="0"/>
              <a:t/>
            </a:r>
            <a:br>
              <a:rPr lang="de-AT" sz="1400" dirty="0" smtClean="0"/>
            </a:br>
            <a:endParaRPr lang="de-AT" sz="1400" dirty="0"/>
          </a:p>
        </p:txBody>
      </p:sp>
      <p:pic>
        <p:nvPicPr>
          <p:cNvPr id="4" name="Inhaltsplatzhalter 3" descr="VWA_Buch ÖBV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97546" y="2420888"/>
            <a:ext cx="6261091" cy="39010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5576" y="274638"/>
            <a:ext cx="8064896" cy="922114"/>
          </a:xfrm>
        </p:spPr>
        <p:txBody>
          <a:bodyPr>
            <a:normAutofit/>
          </a:bodyPr>
          <a:lstStyle/>
          <a:p>
            <a:r>
              <a:rPr lang="de-AT" sz="1800" b="1" dirty="0" smtClean="0">
                <a:latin typeface="Garamond" pitchFamily="18" charset="0"/>
                <a:cs typeface="Times New Roman" pitchFamily="18" charset="0"/>
              </a:rPr>
              <a:t>Abb. 1:  Formale Vorgaben für die Vorwissenschaftliche Arbeit an AHS</a:t>
            </a:r>
            <a:endParaRPr lang="de-AT" sz="1800" b="1" dirty="0">
              <a:latin typeface="Garamond" pitchFamily="18" charset="0"/>
              <a:cs typeface="Times New Roman" pitchFamily="18" charset="0"/>
            </a:endParaRPr>
          </a:p>
        </p:txBody>
      </p:sp>
      <p:pic>
        <p:nvPicPr>
          <p:cNvPr id="6" name="Inhaltsplatzhalter 5" descr="Formale Kriterien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4627" y="1124744"/>
            <a:ext cx="8739861" cy="55183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548680"/>
            <a:ext cx="8219256" cy="61206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de-AT" dirty="0" smtClean="0"/>
              <a:t>	</a:t>
            </a:r>
            <a:r>
              <a:rPr lang="de-AT" sz="3000" dirty="0" smtClean="0"/>
              <a:t>In einem (sehr geringen, aber) tolerierbaren Ausmaß kann eine </a:t>
            </a:r>
            <a:r>
              <a:rPr lang="de-AT" sz="3000" dirty="0" smtClean="0">
                <a:solidFill>
                  <a:srgbClr val="C00000"/>
                </a:solidFill>
              </a:rPr>
              <a:t>Über- bzw. Unterschreitung akzeptiert </a:t>
            </a:r>
            <a:r>
              <a:rPr lang="de-AT" sz="3000" dirty="0" smtClean="0"/>
              <a:t>werden, wenn die Themenstellung und die damit in Verbindung stehende Forschungsfrage </a:t>
            </a:r>
          </a:p>
          <a:p>
            <a:pPr algn="just">
              <a:buNone/>
            </a:pPr>
            <a:endParaRPr lang="de-AT" sz="800" b="1" dirty="0" smtClean="0"/>
          </a:p>
          <a:p>
            <a:pPr marL="539750" indent="-269875">
              <a:lnSpc>
                <a:spcPct val="60000"/>
              </a:lnSpc>
              <a:buSzPct val="100000"/>
              <a:buFont typeface="Arial" pitchFamily="34" charset="0"/>
              <a:buChar char="•"/>
            </a:pPr>
            <a:r>
              <a:rPr lang="de-AT" dirty="0" smtClean="0"/>
              <a:t> vollständig, </a:t>
            </a:r>
          </a:p>
          <a:p>
            <a:pPr marL="539750" indent="-269875">
              <a:lnSpc>
                <a:spcPct val="60000"/>
              </a:lnSpc>
              <a:buSzPct val="100000"/>
              <a:buFont typeface="Arial" pitchFamily="34" charset="0"/>
              <a:buChar char="•"/>
            </a:pPr>
            <a:r>
              <a:rPr lang="de-AT" dirty="0" smtClean="0"/>
              <a:t> konzise, </a:t>
            </a:r>
          </a:p>
          <a:p>
            <a:pPr marL="539750" indent="-269875">
              <a:lnSpc>
                <a:spcPct val="60000"/>
              </a:lnSpc>
              <a:buSzPct val="100000"/>
              <a:buFont typeface="Arial" pitchFamily="34" charset="0"/>
              <a:buChar char="•"/>
            </a:pPr>
            <a:r>
              <a:rPr lang="de-AT" dirty="0" smtClean="0"/>
              <a:t>dem Inhalt und den Methoden angemessen und </a:t>
            </a:r>
          </a:p>
          <a:p>
            <a:pPr marL="539750" indent="-269875">
              <a:lnSpc>
                <a:spcPct val="60000"/>
              </a:lnSpc>
              <a:buSzPct val="100000"/>
              <a:buFont typeface="Arial" pitchFamily="34" charset="0"/>
              <a:buChar char="•"/>
            </a:pPr>
            <a:r>
              <a:rPr lang="de-AT" dirty="0" smtClean="0"/>
              <a:t> in ihrer Argumentation schlüssig </a:t>
            </a:r>
          </a:p>
          <a:p>
            <a:pPr marL="539750" indent="-269875">
              <a:lnSpc>
                <a:spcPct val="60000"/>
              </a:lnSpc>
              <a:buSzPct val="100000"/>
              <a:buNone/>
            </a:pPr>
            <a:endParaRPr lang="de-AT" sz="800" dirty="0" smtClean="0"/>
          </a:p>
          <a:p>
            <a:pPr>
              <a:buNone/>
            </a:pPr>
            <a:r>
              <a:rPr lang="de-AT" dirty="0" smtClean="0"/>
              <a:t>	behandelt wurden. </a:t>
            </a:r>
          </a:p>
          <a:p>
            <a:pPr>
              <a:buNone/>
            </a:pPr>
            <a:endParaRPr lang="de-AT" sz="1800" dirty="0" smtClean="0"/>
          </a:p>
          <a:p>
            <a:pPr>
              <a:buNone/>
            </a:pPr>
            <a:r>
              <a:rPr lang="de-AT" dirty="0" smtClean="0"/>
              <a:t>	</a:t>
            </a:r>
            <a:r>
              <a:rPr lang="de-AT" sz="3200" dirty="0" smtClean="0">
                <a:solidFill>
                  <a:srgbClr val="0070C0"/>
                </a:solidFill>
              </a:rPr>
              <a:t>Nicht-lineare Texte (z.B. Grafiken, Statistiken etc.) sind bei der Berechnung des Umfangs der Arbeit entsprechend zu berücksichtigen. </a:t>
            </a:r>
            <a:endParaRPr lang="de-AT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Teilkompetenzen VWA</a:t>
            </a:r>
            <a:endParaRPr lang="de-AT" dirty="0"/>
          </a:p>
        </p:txBody>
      </p:sp>
      <p:pic>
        <p:nvPicPr>
          <p:cNvPr id="4" name="Inhaltsplatzhalter 3" descr="Teilkompetenzen VWA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7634" y="1628800"/>
            <a:ext cx="8878862" cy="39604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562074"/>
          </a:xfrm>
        </p:spPr>
        <p:txBody>
          <a:bodyPr/>
          <a:lstStyle/>
          <a:p>
            <a:r>
              <a:rPr lang="de-AT" sz="3600" dirty="0" smtClean="0">
                <a:solidFill>
                  <a:schemeClr val="accent3">
                    <a:lumMod val="50000"/>
                  </a:schemeClr>
                </a:solidFill>
              </a:rPr>
              <a:t>Beurteilungsraster </a:t>
            </a:r>
            <a:r>
              <a:rPr lang="de-AT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de-AT" dirty="0" smtClean="0">
                <a:solidFill>
                  <a:schemeClr val="accent1">
                    <a:lumMod val="50000"/>
                  </a:schemeClr>
                </a:solidFill>
              </a:rPr>
              <a:t>SCHRIFTLICHE  ARBEIT</a:t>
            </a:r>
            <a:endParaRPr lang="de-AT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nhaltsplatzhalter 3" descr="Beurteilungsraster Schriftl. Arbeit 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496" y="1124744"/>
            <a:ext cx="9006754" cy="57332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90066"/>
          </a:xfrm>
        </p:spPr>
        <p:txBody>
          <a:bodyPr/>
          <a:lstStyle/>
          <a:p>
            <a:r>
              <a:rPr lang="de-AT" sz="3600" dirty="0" smtClean="0">
                <a:solidFill>
                  <a:schemeClr val="accent3">
                    <a:lumMod val="50000"/>
                  </a:schemeClr>
                </a:solidFill>
              </a:rPr>
              <a:t> Beurteilungsraster</a:t>
            </a:r>
            <a:r>
              <a:rPr lang="de-AT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A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de-AT" dirty="0" smtClean="0">
                <a:solidFill>
                  <a:schemeClr val="accent1">
                    <a:lumMod val="50000"/>
                  </a:schemeClr>
                </a:solidFill>
              </a:rPr>
              <a:t>SCHRIFTLICHE  ARBEIT</a:t>
            </a:r>
            <a:endParaRPr lang="de-AT" dirty="0"/>
          </a:p>
        </p:txBody>
      </p:sp>
      <p:pic>
        <p:nvPicPr>
          <p:cNvPr id="4" name="Inhaltsplatzhalter 3" descr="Beurteilungsraster Schriftl. Arbeit 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7301" y="1340768"/>
            <a:ext cx="8919195" cy="53285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634082"/>
          </a:xfrm>
        </p:spPr>
        <p:txBody>
          <a:bodyPr/>
          <a:lstStyle/>
          <a:p>
            <a:r>
              <a:rPr lang="de-AT" sz="3600" dirty="0" smtClean="0">
                <a:solidFill>
                  <a:schemeClr val="accent3">
                    <a:lumMod val="50000"/>
                  </a:schemeClr>
                </a:solidFill>
              </a:rPr>
              <a:t>Beurteilungsraster</a:t>
            </a:r>
            <a:r>
              <a:rPr lang="de-AT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A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de-AT" dirty="0" smtClean="0">
                <a:solidFill>
                  <a:schemeClr val="accent1">
                    <a:lumMod val="50000"/>
                  </a:schemeClr>
                </a:solidFill>
              </a:rPr>
              <a:t>SCHRIFTLICHE  ARBEIT</a:t>
            </a:r>
            <a:endParaRPr lang="de-AT" dirty="0"/>
          </a:p>
        </p:txBody>
      </p:sp>
      <p:pic>
        <p:nvPicPr>
          <p:cNvPr id="4" name="Inhaltsplatzhalter 3" descr="Beurteilungsraster Schriftl. Arbeit 3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2052632"/>
            <a:ext cx="8964488" cy="32485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490066"/>
          </a:xfrm>
        </p:spPr>
        <p:txBody>
          <a:bodyPr>
            <a:noAutofit/>
          </a:bodyPr>
          <a:lstStyle/>
          <a:p>
            <a:r>
              <a:rPr lang="de-AT" sz="3600" dirty="0" smtClean="0">
                <a:solidFill>
                  <a:srgbClr val="006666"/>
                </a:solidFill>
              </a:rPr>
              <a:t>Beurteilungsraster               </a:t>
            </a:r>
            <a:r>
              <a:rPr lang="de-AT" sz="3600" dirty="0" smtClean="0">
                <a:solidFill>
                  <a:srgbClr val="7030A0"/>
                </a:solidFill>
              </a:rPr>
              <a:t>PRÄSENTATION</a:t>
            </a:r>
            <a:endParaRPr lang="de-AT" sz="3600" dirty="0">
              <a:solidFill>
                <a:srgbClr val="7030A0"/>
              </a:solidFill>
            </a:endParaRPr>
          </a:p>
        </p:txBody>
      </p:sp>
      <p:pic>
        <p:nvPicPr>
          <p:cNvPr id="6" name="Inhaltsplatzhalter 5" descr="Beurteilungsraster Präsentation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908720"/>
            <a:ext cx="8874515" cy="58326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850106"/>
          </a:xfrm>
        </p:spPr>
        <p:txBody>
          <a:bodyPr/>
          <a:lstStyle/>
          <a:p>
            <a:r>
              <a:rPr lang="de-AT" dirty="0" smtClean="0">
                <a:solidFill>
                  <a:srgbClr val="006666"/>
                </a:solidFill>
              </a:rPr>
              <a:t>Beurteilungsraster              </a:t>
            </a:r>
            <a:r>
              <a:rPr lang="de-AT" dirty="0" smtClean="0">
                <a:solidFill>
                  <a:srgbClr val="7030A0"/>
                </a:solidFill>
              </a:rPr>
              <a:t>DISKUSSION</a:t>
            </a:r>
            <a:endParaRPr lang="de-AT" dirty="0">
              <a:solidFill>
                <a:srgbClr val="7030A0"/>
              </a:solidFill>
            </a:endParaRPr>
          </a:p>
        </p:txBody>
      </p:sp>
      <p:pic>
        <p:nvPicPr>
          <p:cNvPr id="10" name="Inhaltsplatzhalter 9" descr="Beurteilungsraster Diskussion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07504" y="2996953"/>
            <a:ext cx="8928992" cy="30243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ctylos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actylos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159</Words>
  <Application>Microsoft Office PowerPoint</Application>
  <PresentationFormat>Bildschirmpräsentation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Dactylos</vt:lpstr>
      <vt:lpstr>VWA</vt:lpstr>
      <vt:lpstr>Abb. 1:  Formale Vorgaben für die Vorwissenschaftliche Arbeit an AHS</vt:lpstr>
      <vt:lpstr>Folie 3</vt:lpstr>
      <vt:lpstr>Teilkompetenzen VWA</vt:lpstr>
      <vt:lpstr>Beurteilungsraster  SCHRIFTLICHE  ARBEIT</vt:lpstr>
      <vt:lpstr> Beurteilungsraster  SCHRIFTLICHE  ARBEIT</vt:lpstr>
      <vt:lpstr>Beurteilungsraster  SCHRIFTLICHE  ARBEIT</vt:lpstr>
      <vt:lpstr>Beurteilungsraster               PRÄSENTATION</vt:lpstr>
      <vt:lpstr>Beurteilungsraster              DISKUSSION</vt:lpstr>
      <vt:lpstr>Folie 10</vt:lpstr>
      <vt:lpstr>ISBN: 978-3-209-07408-9  SBNR: 160226  Approbiert für: 1100 AHS-Oberstufe  Umfang: 96 Seiten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Abb. 1:  Formale Vorgaben für die Vorwissenschaftliche Arbeit an AHS</dc:title>
  <dc:creator>Christine</dc:creator>
  <cp:lastModifiedBy>Christine</cp:lastModifiedBy>
  <cp:revision>13</cp:revision>
  <dcterms:created xsi:type="dcterms:W3CDTF">2013-02-24T10:20:51Z</dcterms:created>
  <dcterms:modified xsi:type="dcterms:W3CDTF">2013-02-24T13:20:49Z</dcterms:modified>
</cp:coreProperties>
</file>